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81" r:id="rId3"/>
    <p:sldId id="282" r:id="rId4"/>
    <p:sldId id="283" r:id="rId5"/>
    <p:sldId id="284" r:id="rId6"/>
    <p:sldId id="280" r:id="rId7"/>
    <p:sldId id="285" r:id="rId8"/>
    <p:sldId id="287" r:id="rId9"/>
    <p:sldId id="286" r:id="rId10"/>
    <p:sldId id="289" r:id="rId11"/>
    <p:sldId id="290" r:id="rId12"/>
    <p:sldId id="288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</p:sldIdLst>
  <p:sldSz cx="12192000" cy="6858000"/>
  <p:notesSz cx="6858000" cy="9144000"/>
  <p:defaultTextStyle>
    <a:defPPr>
      <a:defRPr lang="es-P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inier" initials="R" lastIdx="2" clrIdx="0">
    <p:extLst>
      <p:ext uri="{19B8F6BF-5375-455C-9EA6-DF929625EA0E}">
        <p15:presenceInfo xmlns:p15="http://schemas.microsoft.com/office/powerpoint/2012/main" userId="Reini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F7"/>
    <a:srgbClr val="004F9D"/>
    <a:srgbClr val="004D9D"/>
    <a:srgbClr val="6695C4"/>
    <a:srgbClr val="004F9C"/>
    <a:srgbClr val="2DCAD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7"/>
  </p:normalViewPr>
  <p:slideViewPr>
    <p:cSldViewPr snapToGrid="0" snapToObjects="1">
      <p:cViewPr varScale="1">
        <p:scale>
          <a:sx n="65" d="100"/>
          <a:sy n="65" d="100"/>
        </p:scale>
        <p:origin x="67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9FC39-6D6B-49C6-BAF8-AC609A8C42AE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C34AC0-14F8-4930-BB5A-AB67BABCA7E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054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11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55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152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95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40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474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374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43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4083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554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43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65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071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502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711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173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8926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6454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05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78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14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39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97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679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34AC0-14F8-4930-BB5A-AB67BABCA7E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30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B00E52B-1BCB-CC47-A9CF-C24237697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9E988109-5CD5-0747-8B12-C4397B72E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6F83D79-BB3A-574A-A29A-EAFD2B389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13C7E2D-9B26-C14E-9A0E-C010C47B4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F704308-C7C7-144A-8F95-5BBE4F223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280327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5137C0D-B708-7E47-A220-B916EE91F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34BC3C3A-283A-6547-9DEF-1008500D8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5AD392D-B7F2-3D46-87C2-ED8478DF3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7287283-95D9-2A4F-B4AC-D2672DC2B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D572D87-0F12-2344-B24E-E2A4C9D64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976927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29D538F-B359-3946-A645-A9E2EC6A71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283A084D-A048-724C-92E5-04DF9213F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A34C544-541A-154F-A8E9-8F27CFC94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C7121E0-0F9E-BD40-88DC-9AC2BD391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A0C72E6-29CF-EB48-A934-AE5C946F7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034857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AF06AB4-7878-774B-A42F-989A9C420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027C3DC-2AD3-6448-A043-451F1E633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26AFA6D-B9A4-BA41-AC8E-7F5A4040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EAE0B36-2A46-E545-82B1-83FB3C4C4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7373C55-6D09-0348-BF60-DEF567FAB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107197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B17E3FA-5598-3C45-9D23-82BB30FE3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9785A24-F895-4146-A903-440BB5253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6AAA6D2-E4D9-1C40-92D7-EC8A169F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B5F78B6-20DB-1745-99B8-27EDCF4D1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7377AE7-97E5-B74A-B2FF-40174DC1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903352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449DAB8-6E9F-FD4F-A833-96666D4DF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B0BC1D2-F19E-1740-A171-E6296B8E5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102EAF57-3FBD-644C-BE94-00B7A6C53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7647393-D2B1-3842-BD54-E862AE904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2A294C5-0CF6-B34A-AA47-CA613A68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BD160E7-54A6-F042-9772-5A73CABB3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521559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3E3BD2-F32C-8C48-83B7-3D790159E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A228A0D-234B-4D4B-81A2-42625D01B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1D833473-F143-A447-A2C1-CE5CE2D21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55523C9E-E8B3-B34F-B8EB-8969DAFC2A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CEDD06C1-DED4-5E4E-9697-5DCA07611A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01CB1043-2184-3941-928F-1993CC8F7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FF91B622-F3CA-E545-B190-2DD14297B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A5E31F09-BB35-0A4A-97CA-01D1C1731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90404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03E306-1C02-9B43-8D56-FBF6EB80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1F234917-1F48-9C4E-B8EF-810508558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0CE95B17-FCAC-CB47-985C-5BF41E522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590BC0F6-1350-2149-A151-A3B321ECD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83190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8EF759A-B735-EE41-9282-D1097E2CF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18D1347A-EDA7-CC44-A04D-A3ACF5FF1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2B50616-4659-8649-B45B-DD501CA4E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01884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BC6E477-C6D3-9743-8E5D-77CD00B4D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12CD63C-F626-1046-95D7-4DA7B3856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6C0416E3-0A91-3641-A120-39134FD12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C5FB37C-AC19-2940-ABA3-12CBA5EB7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1190315-C7CC-1B44-9259-88E382614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40D2F9E-79D7-0147-B447-59A4958B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518608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8102F38-C964-5F46-BE6B-B40525A87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F540BC14-8951-1D48-A0E5-91100F3AB5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B27836E-E9B3-B146-AEC6-62E2CBC685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DBC8AE9A-5984-0F4E-9253-F2E273513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DD86FD6-75F0-8449-80F5-903C01927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AB49788-A701-5D4C-A181-0ECEA072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70848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33ECB98A-4091-3D4F-B35C-BABB7AFD3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A429F46-D9A6-E541-BC2E-AC21E5696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F9509D0-F378-6048-B714-234F885502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E466-D61B-A44D-8852-8E11D9E149F1}" type="datetimeFigureOut">
              <a:rPr lang="es-PR" smtClean="0"/>
              <a:pPr/>
              <a:t>07/24/2026</a:t>
            </a:fld>
            <a:endParaRPr lang="es-P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95ED239-9E0B-964B-912E-CFA4872DF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59ACAC3-A114-FE4E-B6C8-E3766B0436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D04C4-E011-664F-8B53-41033A037E37}" type="slidenum">
              <a:rPr lang="es-PR" smtClean="0"/>
              <a:pPr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35430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6C1BB09B-DD4E-D0DD-68FD-74719A84353A}"/>
              </a:ext>
            </a:extLst>
          </p:cNvPr>
          <p:cNvSpPr txBox="1"/>
          <p:nvPr/>
        </p:nvSpPr>
        <p:spPr>
          <a:xfrm>
            <a:off x="605293" y="2063490"/>
            <a:ext cx="103847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rgbClr val="004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 PROVINCIAL DE ESTADÍSTICA </a:t>
            </a:r>
            <a:r>
              <a:rPr lang="es-ES" sz="2200" b="1" dirty="0" smtClean="0">
                <a:solidFill>
                  <a:srgbClr val="004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INFORMACIÓN </a:t>
            </a:r>
            <a:r>
              <a:rPr lang="es-ES" sz="2200" b="1" dirty="0">
                <a:solidFill>
                  <a:srgbClr val="004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HABANA </a:t>
            </a:r>
          </a:p>
        </p:txBody>
      </p:sp>
      <p:pic>
        <p:nvPicPr>
          <p:cNvPr id="1026" name="Imagen 1" descr="C:\Users\einer\Pictures\4-La Habana p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098" y="324478"/>
            <a:ext cx="3356743" cy="155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720933" y="3563754"/>
            <a:ext cx="101534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HABANA Y SU POBLACIÓN AL CIERRE DE 2025</a:t>
            </a:r>
            <a:endParaRPr lang="es-ES" sz="5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5131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nacidos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vivos según residencia de la madre.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Año 2025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219324"/>
              </p:ext>
            </p:extLst>
          </p:nvPr>
        </p:nvGraphicFramePr>
        <p:xfrm>
          <a:off x="316282" y="856034"/>
          <a:ext cx="10544978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76606"/>
                <a:gridCol w="2056124"/>
                <a:gridCol w="2056124"/>
                <a:gridCol w="2056124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10,323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5,307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5,016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1,218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1,328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071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nacidos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vivos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por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edad de la madre de 15 a 49 años,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Año 2025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23981"/>
              </p:ext>
            </p:extLst>
          </p:nvPr>
        </p:nvGraphicFramePr>
        <p:xfrm>
          <a:off x="405184" y="1244870"/>
          <a:ext cx="10456076" cy="3754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59037"/>
                <a:gridCol w="1254868"/>
                <a:gridCol w="2198451"/>
                <a:gridCol w="1843720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GRUPOS DE EDAD DE LA MADRE</a:t>
                      </a:r>
                      <a:endParaRPr lang="es-ES" sz="2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4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4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4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10,323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5,307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5,016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15-19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1,241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636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605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20-24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2,758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1,445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1,313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25-29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2,693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1,357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1,336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30-34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2,048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1,036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1,012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35-39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1,275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675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40-44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291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45-49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s-ES" sz="26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53365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defunciones generales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sexo,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año 2025.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338778"/>
              </p:ext>
            </p:extLst>
          </p:nvPr>
        </p:nvGraphicFramePr>
        <p:xfrm>
          <a:off x="431124" y="981143"/>
          <a:ext cx="10259574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58152"/>
                <a:gridCol w="2000474"/>
                <a:gridCol w="2000474"/>
                <a:gridCol w="2000474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29,646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15,235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14,411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2,449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1,170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1,279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2,118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2,023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1,043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1,219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2,373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1,264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1,482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1,118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1,020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3,160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1,528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1,632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1,869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1,833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1,767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2,578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1,409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1,169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2,984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1,608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1,376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1,011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6924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defunciones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infantiles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por sexo, año 2025.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432031"/>
              </p:ext>
            </p:extLst>
          </p:nvPr>
        </p:nvGraphicFramePr>
        <p:xfrm>
          <a:off x="499218" y="864410"/>
          <a:ext cx="9831555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80507"/>
                <a:gridCol w="1917016"/>
                <a:gridCol w="1917016"/>
                <a:gridCol w="1917016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36781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Habana y sus territorios, inmigrantes municipales dentro de la misma provincia por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municipios,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año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2025.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774910"/>
              </p:ext>
            </p:extLst>
          </p:nvPr>
        </p:nvGraphicFramePr>
        <p:xfrm>
          <a:off x="420586" y="1088147"/>
          <a:ext cx="10440675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29508"/>
                <a:gridCol w="2070389"/>
                <a:gridCol w="2070389"/>
                <a:gridCol w="2070389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16,955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7,528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9,427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1,511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1,359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1,315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1,036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1,012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2,070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1,206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1,081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1,374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1,306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5917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emigrantes municipales dentro de la misma provincia 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municipios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, año 2025.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850326"/>
              </p:ext>
            </p:extLst>
          </p:nvPr>
        </p:nvGraphicFramePr>
        <p:xfrm>
          <a:off x="478951" y="1088147"/>
          <a:ext cx="10299295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72236"/>
                <a:gridCol w="2042353"/>
                <a:gridCol w="2042353"/>
                <a:gridCol w="2042353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16,955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7,528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9,427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1,104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1,450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1,339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1,456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1,594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1,133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1,137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1,299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1,541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21700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inmigrantes interprovinciales 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municipios, según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sexo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, año 2025.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753143"/>
              </p:ext>
            </p:extLst>
          </p:nvPr>
        </p:nvGraphicFramePr>
        <p:xfrm>
          <a:off x="316283" y="1039509"/>
          <a:ext cx="10544977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71761"/>
                <a:gridCol w="2091072"/>
                <a:gridCol w="2091072"/>
                <a:gridCol w="2091072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23,846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10,672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13,174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1,332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1,692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1,364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1,898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1,017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1,323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1,807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1,028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1,349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1,619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3,253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1,505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1,748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2,325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1,052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1,273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192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emigrantes interprovinciales 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municipios, según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sexo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, año 2025.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204597"/>
              </p:ext>
            </p:extLst>
          </p:nvPr>
        </p:nvGraphicFramePr>
        <p:xfrm>
          <a:off x="316284" y="1000598"/>
          <a:ext cx="10544977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71761"/>
                <a:gridCol w="2091072"/>
                <a:gridCol w="2091072"/>
                <a:gridCol w="2091072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2,742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1,437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1,305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085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inmigrantes externos 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municipios, según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sexo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, año 2025.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079096"/>
              </p:ext>
            </p:extLst>
          </p:nvPr>
        </p:nvGraphicFramePr>
        <p:xfrm>
          <a:off x="316284" y="1070043"/>
          <a:ext cx="10544977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71761"/>
                <a:gridCol w="2091072"/>
                <a:gridCol w="2091072"/>
                <a:gridCol w="2091072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20,236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9,282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10,954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2,080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1,196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1,892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1,063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1,387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1,688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1,115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1,257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2,027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1,086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1,264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1,098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1,174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1,784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1,655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78851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emigrantes externos 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municipios, según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sexo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, año 2025.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225760"/>
              </p:ext>
            </p:extLst>
          </p:nvPr>
        </p:nvGraphicFramePr>
        <p:xfrm>
          <a:off x="391402" y="990870"/>
          <a:ext cx="10469859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1331"/>
                <a:gridCol w="2076176"/>
                <a:gridCol w="2076176"/>
                <a:gridCol w="2076176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98,773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45,021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53,752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10,164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4,496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5,668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9,216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4,135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5,081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6,409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2,849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3,560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3,473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1,582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1,891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1,905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1,053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7,870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3,619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4,251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5,114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2,408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2,706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2,878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3,412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10,289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4,616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5,673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6,285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2,812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3,473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5,530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2,487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3,043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5,669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2,592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3,077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9,052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4,285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4,767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8,055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3,763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4,292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3,452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1,647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1,805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070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La Habana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población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al 31 de diciembre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de 2025, por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grupos de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edad y sexo.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187259"/>
              </p:ext>
            </p:extLst>
          </p:nvPr>
        </p:nvGraphicFramePr>
        <p:xfrm>
          <a:off x="316283" y="724170"/>
          <a:ext cx="10544977" cy="5866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8486"/>
                <a:gridCol w="2085497"/>
                <a:gridCol w="2085497"/>
                <a:gridCol w="2085497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GRUPOS DE EDAD</a:t>
                      </a:r>
                      <a:endParaRPr lang="es-ES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</a:t>
                      </a:r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1,673,208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789,491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883,717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a 4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64,830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33,330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31,500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 9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94,098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48,307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45,791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a 14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92,599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47,331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45,268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a 19 años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84,875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42,731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42,144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a 24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91,744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46,932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44,812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a 29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90,321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46,274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44,047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a 34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92,534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45,832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46,702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a 39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104,795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50,247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54,548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a 44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93,728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44,977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48,751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a 49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94,596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45,759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48,837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a 54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134,947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64,230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70,717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 a 59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147,491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67,985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79,506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a 64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162,344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74,369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87,975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a 69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99,655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44,023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55,632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a 74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82,289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34,882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47,407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a 79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61,895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24,401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37,494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a 84 años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42,794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15,517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27,277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años y más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37,673</a:t>
                      </a:r>
                      <a:endParaRPr lang="es-ES" sz="1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12,364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25,309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2890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migración neta externa 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municipios, según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sexo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, año 2025.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768256"/>
              </p:ext>
            </p:extLst>
          </p:nvPr>
        </p:nvGraphicFramePr>
        <p:xfrm>
          <a:off x="338036" y="1039509"/>
          <a:ext cx="10523224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2950"/>
                <a:gridCol w="2086758"/>
                <a:gridCol w="2086758"/>
                <a:gridCol w="2086758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-78,537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-35,739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-42,798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-8,084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-3,612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-4,472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-7,324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-3,306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-4,018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-5,022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-2,232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-2,790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-2,779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-1,275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-1,504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-1,510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-686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-824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-6,182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-2,836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-3,346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-3,999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-1,875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-2,124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-5,033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-2,253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-2,780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-8,262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-3,675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-4,587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-5,021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-2,238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-2,783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-4,432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-1,979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-2,453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-4,495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-2,053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-2,442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-7,268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-3,435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-3,833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-6,400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-2,977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-3,423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-2,726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-1,307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-1,419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6303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inmigrantes totales 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municipios, según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sexo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, año 2025.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678195"/>
              </p:ext>
            </p:extLst>
          </p:nvPr>
        </p:nvGraphicFramePr>
        <p:xfrm>
          <a:off x="328306" y="1068692"/>
          <a:ext cx="10532954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6890"/>
                <a:gridCol w="2088688"/>
                <a:gridCol w="2088688"/>
                <a:gridCol w="2088688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44,082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19,954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24,128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4,923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2,132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2,791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4,156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1,807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2,349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4,188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1,851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2,337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2,121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1,147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1,309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4,367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2,390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4,049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1,896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2,153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4,159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1,976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2,183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6,374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2,759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3,615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4,463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1,948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2,515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3,528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1,579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1,949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3,726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1,657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2,069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6,411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2,983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3,428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5,286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2,448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2,838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1,042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5544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emigrantes totales 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municipios, según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sexo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, año 2025.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320738"/>
              </p:ext>
            </p:extLst>
          </p:nvPr>
        </p:nvGraphicFramePr>
        <p:xfrm>
          <a:off x="449768" y="1039509"/>
          <a:ext cx="10493849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51050"/>
                <a:gridCol w="2080933"/>
                <a:gridCol w="2080933"/>
                <a:gridCol w="2080933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101,515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46,458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55,057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11,432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5,069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10,359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4,672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5,687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8,093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3,589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4,504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4,531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2,493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2,407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1,078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1,329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9,426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4,354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5,072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6,261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2,944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3,317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7,953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3,628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4,325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12,110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5,434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6,676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7,581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3,398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4,183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6,650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3,660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7,003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3,195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3,808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10,682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5,059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5,623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9,843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4,563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5,280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4,139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1,975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2,164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8025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migración neta total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municipios, según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sexo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, año 2025.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511530"/>
              </p:ext>
            </p:extLst>
          </p:nvPr>
        </p:nvGraphicFramePr>
        <p:xfrm>
          <a:off x="316284" y="1029781"/>
          <a:ext cx="10544977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71761"/>
                <a:gridCol w="2091072"/>
                <a:gridCol w="2091072"/>
                <a:gridCol w="2091072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-57,433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-26,504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-30,929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-6,509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-2,937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-3,572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-6,203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-2,865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-3,338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-3,905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-1,738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-2,167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-2,410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-1,064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-1,346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-1,098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-518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-580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-5,059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-2,377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-2,682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-2,212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-1,048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-1,164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-3,794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-1,652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-2,142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-5,736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-2,675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-3,061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-3,118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-1,450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-1,668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-3,122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-1,411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-1,711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-3,277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-1,538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-1,739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-4,271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-2,076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-2,195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-4,557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-2,115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-2,442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-2,162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-1,040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-1,122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50243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indicadores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generales de la población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según 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municipios, año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2025.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285721"/>
              </p:ext>
            </p:extLst>
          </p:nvPr>
        </p:nvGraphicFramePr>
        <p:xfrm>
          <a:off x="307096" y="972765"/>
          <a:ext cx="10694886" cy="53200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9219"/>
                <a:gridCol w="1332689"/>
                <a:gridCol w="1342417"/>
                <a:gridCol w="1702341"/>
                <a:gridCol w="1712068"/>
                <a:gridCol w="1566152"/>
              </a:tblGrid>
              <a:tr h="730926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18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Superficie en Km</a:t>
                      </a:r>
                      <a:r>
                        <a:rPr lang="es-ES" sz="1800" b="1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Superficie %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Densidad poblacional (Hab. x Km</a:t>
                      </a:r>
                      <a:r>
                        <a:rPr lang="es-ES" sz="1800" b="1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Relación por sexo </a:t>
                      </a:r>
                      <a:r>
                        <a:rPr lang="es-ES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‰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Grado de urbanización (%)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728.26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2,297.5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893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35.81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4.9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3,740.8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</a:t>
                      </a:r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la Revolución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12.26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7,889.4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</a:t>
                      </a:r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29,348.5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</a:t>
                      </a:r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Vieja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13,923.1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3,391.1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911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</a:t>
                      </a:r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141.49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952.5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129.48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17.8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818.9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914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</a:t>
                      </a:r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Miguel del Padrón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25.55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5,081.7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</a:t>
                      </a:r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Octubre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12.28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12,245.4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9,516.2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23.17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4,638.9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</a:t>
                      </a:r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37.14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3,296.4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908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134.80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18.5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1,223.6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</a:t>
                      </a:r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Naranjo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82.18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11.3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2,045.3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937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65.90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997.4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915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34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envejecimiento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por sexo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según 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municipios,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año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2025.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677195"/>
              </p:ext>
            </p:extLst>
          </p:nvPr>
        </p:nvGraphicFramePr>
        <p:xfrm>
          <a:off x="316284" y="1049236"/>
          <a:ext cx="10442507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64501"/>
                <a:gridCol w="1589077"/>
                <a:gridCol w="1730959"/>
                <a:gridCol w="1957970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29.1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31.8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la Revolución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Vieja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 Este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Miguel del Padrón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Octubre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Naranjo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57890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tasa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de fecundidad general y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específicas por grupos de edades según provincia, año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2025.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41299"/>
              </p:ext>
            </p:extLst>
          </p:nvPr>
        </p:nvGraphicFramePr>
        <p:xfrm>
          <a:off x="558665" y="1343498"/>
          <a:ext cx="9801292" cy="284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60093"/>
                <a:gridCol w="2341199"/>
              </a:tblGrid>
              <a:tr h="3556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GRUPOS DE EDADES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TFG (‰ mujeres de 15 a 49 años)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30.5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a 19 años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29.2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a 24 años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59.4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a 29 años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60.1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a 34 años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41.8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a 39 años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22.8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a 44 años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a 49 años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273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tasa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global de fecundidad y bruta de reproducción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según provincia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y municipios,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año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2025.</a:t>
            </a: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762126"/>
              </p:ext>
            </p:extLst>
          </p:nvPr>
        </p:nvGraphicFramePr>
        <p:xfrm>
          <a:off x="399373" y="904672"/>
          <a:ext cx="10592881" cy="5807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6450"/>
                <a:gridCol w="2204879"/>
                <a:gridCol w="2525588"/>
                <a:gridCol w="2695964"/>
              </a:tblGrid>
              <a:tr h="3556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18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Edad media de la fecundidad </a:t>
                      </a:r>
                    </a:p>
                    <a:p>
                      <a:pPr algn="r" fontAlgn="ctr"/>
                      <a:r>
                        <a:rPr lang="es-ES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(Años)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Tasa Global de Fecundidad  </a:t>
                      </a:r>
                    </a:p>
                    <a:p>
                      <a:pPr algn="r" fontAlgn="ctr"/>
                      <a:r>
                        <a:rPr lang="es-ES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(Hijos por mujer)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Tasa Bruta de Reproducción  </a:t>
                      </a:r>
                    </a:p>
                    <a:p>
                      <a:pPr algn="r" fontAlgn="ctr"/>
                      <a:r>
                        <a:rPr lang="es-ES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(Hijas por mujer)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27.2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1.10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0.53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la Revolución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Vieja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 Este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Miguel del Padrón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Octubre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</a:t>
                      </a:r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Naranjo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6232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6C1BB09B-DD4E-D0DD-68FD-74719A84353A}"/>
              </a:ext>
            </a:extLst>
          </p:cNvPr>
          <p:cNvSpPr txBox="1"/>
          <p:nvPr/>
        </p:nvSpPr>
        <p:spPr>
          <a:xfrm>
            <a:off x="605293" y="2063490"/>
            <a:ext cx="103847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rgbClr val="004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 PROVINCIAL DE ESTADÍSTICA </a:t>
            </a:r>
            <a:r>
              <a:rPr lang="es-ES" sz="2200" b="1" dirty="0" smtClean="0">
                <a:solidFill>
                  <a:srgbClr val="004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INFORMACIÓN </a:t>
            </a:r>
            <a:r>
              <a:rPr lang="es-ES" sz="2200" b="1" dirty="0">
                <a:solidFill>
                  <a:srgbClr val="004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HABANA </a:t>
            </a:r>
          </a:p>
        </p:txBody>
      </p:sp>
      <p:pic>
        <p:nvPicPr>
          <p:cNvPr id="1026" name="Imagen 1" descr="C:\Users\einer\Pictures\4-La Habana p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098" y="324478"/>
            <a:ext cx="3356743" cy="155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720933" y="3563754"/>
            <a:ext cx="101534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HABANA Y SU POBLACIÓN AL CIERRE DE 2025</a:t>
            </a:r>
            <a:endParaRPr lang="es-ES" sz="5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607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Habana y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sus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territorios,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población de 0 a 14 años 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sexo. Año 2025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.</a:t>
            </a:r>
            <a:endParaRPr lang="es-ES" sz="20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145508"/>
              </p:ext>
            </p:extLst>
          </p:nvPr>
        </p:nvGraphicFramePr>
        <p:xfrm>
          <a:off x="316283" y="922777"/>
          <a:ext cx="10403597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08460"/>
                <a:gridCol w="2198379"/>
                <a:gridCol w="2198379"/>
                <a:gridCol w="2198379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251,527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128,968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122,559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16,487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10,007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5,209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4,798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13,893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6,716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8,533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4,511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4,022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5,398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2,703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2,695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18,824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9,658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9,166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17,514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8,970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8,544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22,209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11,532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21,011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10,747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10,264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14,256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7,360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6,896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7,920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7,618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19,921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10,187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9,734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27,333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13,912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13,421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29,517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15,121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14,396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11,086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5,651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5,435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0590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población de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15 a 59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años por sexo. Año 2025.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8491"/>
              </p:ext>
            </p:extLst>
          </p:nvPr>
        </p:nvGraphicFramePr>
        <p:xfrm>
          <a:off x="444500" y="864411"/>
          <a:ext cx="10148920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48610"/>
                <a:gridCol w="1866770"/>
                <a:gridCol w="1866770"/>
                <a:gridCol w="1866770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935,031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454,967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480,064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73,436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35,647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37,789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49,776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23,960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25,816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56,754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27,450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29,304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35,243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17,508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17,735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19,794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9,599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10,195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73,858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35,793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38,065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60,041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29,116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30,925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75,838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37,137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38,701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80,888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38,420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42,468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53,407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25,542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27,865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61,379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30,151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31,228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69,647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33,858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35,789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92,803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45,538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47,265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95,451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47,278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48,173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36,716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17,970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18,746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1076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población de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60 años y más, por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sexo. Año 2025.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518905"/>
              </p:ext>
            </p:extLst>
          </p:nvPr>
        </p:nvGraphicFramePr>
        <p:xfrm>
          <a:off x="431530" y="1039509"/>
          <a:ext cx="10142435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74649"/>
                <a:gridCol w="1989262"/>
                <a:gridCol w="1989262"/>
                <a:gridCol w="1989262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486,650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205,556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281,094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44,035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17,872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26,163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36,941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14,460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22,481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29,725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11,935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17,068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7,091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9,977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9,465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4,221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5,244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42,090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17,730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24,360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28,472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12,533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15,939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31,790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13,638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18,152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48,474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19,723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28,751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29,307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11,863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17,444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30,566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13,049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17,517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32,861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14,218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18,643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44,810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20,524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24,286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43,117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18,917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24,200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17,929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7,782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10,147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35011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La Habana,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población al 31 de diciembre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de 2025 por edades y sexo.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24026"/>
              </p:ext>
            </p:extLst>
          </p:nvPr>
        </p:nvGraphicFramePr>
        <p:xfrm>
          <a:off x="82814" y="614415"/>
          <a:ext cx="3477508" cy="58250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6311"/>
                <a:gridCol w="726089"/>
                <a:gridCol w="833055"/>
                <a:gridCol w="682053"/>
              </a:tblGrid>
              <a:tr h="36807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Edades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1,673,208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789,491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883,717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Menos de 1 año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10,374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5,327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5,047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año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10,972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5,743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5,229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95649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13,238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6,806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6,432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14,851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7,562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7,289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años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15,395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7,892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7,503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16,743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8,579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8,164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17,757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9,277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8,480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19,171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9,936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9,235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20,508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10,356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10,152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19,919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10,159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9,760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19,739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10,123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9,616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18,417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9,351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9,066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18,775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9,744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9,031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17,493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8,945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8,548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18,175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9,168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9,007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18,179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9,223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8,956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17,931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8,996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8,935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16,623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8,519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8,104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16,519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8,238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8,281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15,623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7,755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7,868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17,462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8,960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8,502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17,730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8,983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8,747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18,447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9,257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9,190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19,028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9,950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9,078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19,077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9,782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9,295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20,051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10,363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9,688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años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17,781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9,193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8,588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203641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años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18,127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9,145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8,982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645968"/>
              </p:ext>
            </p:extLst>
          </p:nvPr>
        </p:nvGraphicFramePr>
        <p:xfrm>
          <a:off x="3828952" y="557607"/>
          <a:ext cx="3719712" cy="60441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0352"/>
                <a:gridCol w="794396"/>
                <a:gridCol w="1023287"/>
                <a:gridCol w="1011677"/>
              </a:tblGrid>
              <a:tr h="37297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Edades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años</a:t>
                      </a:r>
                      <a:endParaRPr lang="es-ES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17,098</a:t>
                      </a:r>
                      <a:endParaRPr lang="es-ES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8,729</a:t>
                      </a:r>
                      <a:endParaRPr lang="es-ES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8,369</a:t>
                      </a:r>
                      <a:endParaRPr lang="es-ES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años</a:t>
                      </a:r>
                      <a:endParaRPr lang="es-ES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17,264</a:t>
                      </a:r>
                      <a:endParaRPr lang="es-ES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8,844</a:t>
                      </a:r>
                      <a:endParaRPr lang="es-ES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8,420</a:t>
                      </a:r>
                      <a:endParaRPr lang="es-ES" sz="1200" b="0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19663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años</a:t>
                      </a:r>
                      <a:endParaRPr lang="es-ES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17,796</a:t>
                      </a:r>
                      <a:endParaRPr lang="es-ES" sz="1200" b="0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8,969</a:t>
                      </a:r>
                      <a:endParaRPr lang="es-ES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8,827</a:t>
                      </a:r>
                      <a:endParaRPr lang="es-ES" sz="12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16,768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8,375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8,393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17,972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9,009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8,963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19,232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9,477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9,755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20,766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10,002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10,764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21,494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10,327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11,167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21,796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10,388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11,408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21,280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10,280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11,000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19,126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9,104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10,022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21,099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10,148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10,951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20,698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9,673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11,025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19,862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9,392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10,470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19,588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9,580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10,008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17,818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8,595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9,223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15,762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7,737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8,025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17,349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8,849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16,999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8,115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8,884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17,550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8,381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9,169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20,439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9,886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10,553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22,259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10,877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11,382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22,057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10,526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11,531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24,617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11,740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12,877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27,821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13,362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14,459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31,274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14,866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16,408</a:t>
                      </a:r>
                    </a:p>
                  </a:txBody>
                  <a:tcPr marL="6350" marR="6350" marT="6350" marB="0" anchor="b"/>
                </a:tc>
              </a:tr>
              <a:tr h="146648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29,178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13,736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15,442</a:t>
                      </a:r>
                    </a:p>
                  </a:txBody>
                  <a:tcPr marL="6350" marR="6350" marT="6350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28,341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13,103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15,238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27,636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12,700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14,936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27,817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12,734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15,083</a:t>
                      </a: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293049"/>
              </p:ext>
            </p:extLst>
          </p:nvPr>
        </p:nvGraphicFramePr>
        <p:xfrm>
          <a:off x="7852004" y="614409"/>
          <a:ext cx="3214662" cy="56714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3707"/>
                <a:gridCol w="807395"/>
                <a:gridCol w="739303"/>
                <a:gridCol w="794257"/>
              </a:tblGrid>
              <a:tr h="37297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Edades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31,267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14,371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16,896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32,430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15,077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17,353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34,219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15,665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18,554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35,146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15,964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19,182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34,653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15,879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18,774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32,545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15,155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17,390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25,781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11,706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14,075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24,955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11,347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13,608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19,970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8,863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11,107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18,605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8,074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10,531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17,924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7,883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10,041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18,201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7,856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10,345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17,074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7,389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9,685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17,498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7,455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10,043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17,451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7,421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10,030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15,945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6,702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9,243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14,321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5,915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8,406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14,296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5,848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8,448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12,505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4,912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7,593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12,484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4,929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7,555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11,985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4,609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7,376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4,103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6,522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10,009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3,732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6,277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9,383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3,468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5,915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8,996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3,348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5,648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8,158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2,903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5,255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 años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6,248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2,066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4,182</a:t>
                      </a:r>
                    </a:p>
                  </a:txBody>
                  <a:tcPr marL="6350" marR="6350" marT="6350" marB="0" anchor="b"/>
                </a:tc>
              </a:tr>
              <a:tr h="1243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años y +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37,673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12,364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25,309</a:t>
                      </a: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5419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población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en edad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prelaboral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por sexo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año 2025.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834555"/>
              </p:ext>
            </p:extLst>
          </p:nvPr>
        </p:nvGraphicFramePr>
        <p:xfrm>
          <a:off x="421802" y="806045"/>
          <a:ext cx="10200803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98673"/>
                <a:gridCol w="2000710"/>
                <a:gridCol w="2000710"/>
                <a:gridCol w="2000710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287,637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147,187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140,450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18,984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9,578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9,406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11,597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6,013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5,584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15,901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8,147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7,754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9,895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5,206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4,689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6,219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3,129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21,751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11,072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10,679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20,143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10,289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9,854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25,350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13,161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12,189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24,103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12,292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11,811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16,246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7,869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17,872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9,112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8,760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22,681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11,558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11,123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30,949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15,752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15,197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33,304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17,079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16,225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12,642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6,461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6,181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47106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población en edad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laboral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por sexo año 2025.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129973"/>
              </p:ext>
            </p:extLst>
          </p:nvPr>
        </p:nvGraphicFramePr>
        <p:xfrm>
          <a:off x="398834" y="951959"/>
          <a:ext cx="10462427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06358"/>
                <a:gridCol w="2052023"/>
                <a:gridCol w="2052023"/>
                <a:gridCol w="2052023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973,290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511,117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462,173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77,260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40,700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36,560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53,087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28,057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25,030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59,450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31,184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28,266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36,669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19,601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17,068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20,492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10,731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9,761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76,481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39,929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36,552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61,938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32,323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29,615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77,873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40,684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37,189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84,976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44,055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40,921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55,807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28,915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26,892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63,935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33,849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30,086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72,020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37,620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34,400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96,556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51,067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45,489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98,829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52,485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46,344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37,917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19,917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18,000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8125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1B7FA6-43E2-A042-A55E-B56BCCDEF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9941" y="0"/>
            <a:ext cx="1012059" cy="68580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16284" y="118882"/>
            <a:ext cx="1054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La Habana y sus territorios, población en edad </a:t>
            </a: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poslaboral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por sexo año 2025.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526620"/>
              </p:ext>
            </p:extLst>
          </p:nvPr>
        </p:nvGraphicFramePr>
        <p:xfrm>
          <a:off x="316280" y="806045"/>
          <a:ext cx="10461966" cy="5511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06167"/>
                <a:gridCol w="2051933"/>
                <a:gridCol w="2051933"/>
                <a:gridCol w="2051933"/>
              </a:tblGrid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PROVINCIA/MUNICIPIOS</a:t>
                      </a:r>
                      <a:r>
                        <a:rPr lang="es-ES" sz="2000" b="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S" sz="20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s-ES" sz="20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HOMBRES</a:t>
                      </a:r>
                      <a:endParaRPr lang="es-ES" sz="20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MUJERES</a:t>
                      </a:r>
                      <a:endParaRPr lang="es-ES" sz="20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0" marR="4440" marT="4440" marB="0" anchor="ctr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Habana</a:t>
                      </a:r>
                      <a:endParaRPr lang="es-ES" sz="2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412,281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131,187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281,094</a:t>
                      </a:r>
                      <a:endParaRPr lang="es-ES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37,714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11,551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26,163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Plaza de la Revolución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32,040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9,559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22,481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Habana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25,021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7,231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17,790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Vieja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14,280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4,303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9,977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Regla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7,946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2,702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5,244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Habana del Este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36,540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12,180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24,360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Guanabacoa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23,946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8,007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15,939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Miguel del Padrón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26,614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8,462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18,152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Diez de Octubre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41,294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12,543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28,751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24,917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7,473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17,444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Marianao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25,676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8,159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17,517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Lisa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27,728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9,085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18,643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Boyeros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37,441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13,155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24,286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Arroyo Naranjo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35,952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11,752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24,200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Cotorro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15,172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5,025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10,147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6437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3348</TotalTime>
  <Words>3208</Words>
  <Application>Microsoft Office PowerPoint</Application>
  <PresentationFormat>Panorámica</PresentationFormat>
  <Paragraphs>2083</Paragraphs>
  <Slides>28</Slides>
  <Notes>26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Sergio</cp:lastModifiedBy>
  <cp:revision>405</cp:revision>
  <dcterms:created xsi:type="dcterms:W3CDTF">2021-01-05T04:59:24Z</dcterms:created>
  <dcterms:modified xsi:type="dcterms:W3CDTF">2026-07-25T00:01:23Z</dcterms:modified>
</cp:coreProperties>
</file>